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0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3" r:id="rId12"/>
    <p:sldId id="312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7" autoAdjust="0"/>
    <p:restoredTop sz="94660"/>
  </p:normalViewPr>
  <p:slideViewPr>
    <p:cSldViewPr>
      <p:cViewPr varScale="1">
        <p:scale>
          <a:sx n="88" d="100"/>
          <a:sy n="88" d="100"/>
        </p:scale>
        <p:origin x="-120" y="-22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3E6AD-3781-44D1-A64D-B697696FD727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C2D71-45D5-45BF-8DE0-0ADAE1E3DDF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EA47D-6215-4A48-AE77-FA3C42268E90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52F89-FDEC-427F-B4C5-970A0383FC4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DE986-36BC-42A0-B522-F561450DB4B1}" type="datetimeFigureOut">
              <a:rPr lang="ko-KR" altLang="en-US" smtClean="0"/>
              <a:pPr/>
              <a:t>2014-06-25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5F1EE-0E99-4BF2-8E54-903FB244C84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5328592" cy="45365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l"/>
            <a:r>
              <a:rPr lang="en-US" altLang="ko-KR" dirty="0" smtClean="0">
                <a:solidFill>
                  <a:schemeClr val="bg1"/>
                </a:solidFill>
              </a:rPr>
              <a:t/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ko-KR" altLang="en-US" dirty="0" smtClean="0">
                <a:solidFill>
                  <a:schemeClr val="bg1"/>
                </a:solidFill>
              </a:rPr>
              <a:t>한국 노동시장과 </a:t>
            </a:r>
            <a:r>
              <a:rPr lang="en-US" altLang="ko-KR" dirty="0" smtClean="0">
                <a:solidFill>
                  <a:schemeClr val="bg1"/>
                </a:solidFill>
              </a:rPr>
              <a:t/>
            </a:r>
            <a:br>
              <a:rPr lang="en-US" altLang="ko-KR" dirty="0" smtClean="0">
                <a:solidFill>
                  <a:schemeClr val="bg1"/>
                </a:solidFill>
              </a:rPr>
            </a:br>
            <a:r>
              <a:rPr lang="ko-KR" altLang="en-US" dirty="0" smtClean="0">
                <a:solidFill>
                  <a:schemeClr val="bg1"/>
                </a:solidFill>
              </a:rPr>
              <a:t>여성 노동 </a:t>
            </a:r>
            <a:r>
              <a:rPr lang="en-US" altLang="ko-KR" dirty="0" smtClean="0">
                <a:solidFill>
                  <a:schemeClr val="bg1"/>
                </a:solidFill>
              </a:rPr>
              <a:t>(II)</a:t>
            </a:r>
            <a:r>
              <a:rPr lang="en-US" altLang="ko-KR" sz="4000" dirty="0" smtClean="0">
                <a:solidFill>
                  <a:schemeClr val="bg1"/>
                </a:solidFill>
              </a:rPr>
              <a:t/>
            </a:r>
            <a:br>
              <a:rPr lang="en-US" altLang="ko-KR" sz="4000" dirty="0" smtClean="0">
                <a:solidFill>
                  <a:schemeClr val="bg1"/>
                </a:solidFill>
              </a:rPr>
            </a:br>
            <a:r>
              <a:rPr lang="en-US" altLang="ko-KR" sz="4000" dirty="0" smtClean="0">
                <a:solidFill>
                  <a:schemeClr val="bg1"/>
                </a:solidFill>
              </a:rPr>
              <a:t/>
            </a:r>
            <a:br>
              <a:rPr lang="en-US" altLang="ko-KR" sz="4000" dirty="0" smtClean="0">
                <a:solidFill>
                  <a:schemeClr val="bg1"/>
                </a:solidFill>
              </a:rPr>
            </a:br>
            <a:endParaRPr lang="ko-KR" altLang="en-US" sz="28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9992" y="594928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여성노동포럼</a:t>
            </a:r>
            <a:r>
              <a:rPr lang="ko-KR" altLang="en-US" dirty="0" smtClean="0"/>
              <a:t>    </a:t>
            </a:r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장지연 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2014. 7. 2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전환의 시작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돌아보기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여성노동자 그룹이 제기해 온 문제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차별철폐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임금불평등 해소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비정규직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양극화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정책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사회보험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사각지대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일가정양립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전면적인 투쟁을 전개할 힘이 없기 때문에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방아쇠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를 정확하게 당겨야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양극화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이중구조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공식화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꼭꼭 숨은 고용주 찾기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사회투자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최소소득보장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기본소득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고용율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차별금지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 </a:t>
            </a: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전환의 시작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정책 방향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패러다임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전환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고용보호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노동자에 대한 보호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규제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 vs.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사회정책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사회임금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사회정책 중에서는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사회서비스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vs.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소득보장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사회투자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vs.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최소소득보장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전환의 시작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정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책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리스트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최저임금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대폭인상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–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최저임금 논의구조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개편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기형적 고용형태 해소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프랑스에서는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불법노동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’)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사회서비스 일자리 질 개선 위한 인적 관리 공공화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공공조달과 연계하여 여성고용 확대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비정규직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축소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고등학교 의무교육과 기회균등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의료서비스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보장성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강화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주택 공공화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886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o-KR" altLang="en-US" sz="2200" dirty="0" smtClean="0">
                <a:latin typeface="HY강B" pitchFamily="18" charset="-127"/>
                <a:ea typeface="HY강B" pitchFamily="18" charset="-127"/>
              </a:rPr>
              <a:t>목차 </a:t>
            </a:r>
            <a:r>
              <a:rPr lang="en-US" altLang="ko-KR" sz="2200" dirty="0" smtClean="0">
                <a:latin typeface="HY강B" pitchFamily="18" charset="-127"/>
                <a:ea typeface="HY강B" pitchFamily="18" charset="-127"/>
              </a:rPr>
              <a:t>(1)</a:t>
            </a:r>
          </a:p>
          <a:p>
            <a:pPr>
              <a:buNone/>
            </a:pPr>
            <a:endParaRPr lang="en-US" altLang="ko-KR" sz="18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I. 2014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년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6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월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우리는 어디에 있고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어디로 가는가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?</a:t>
            </a: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여성의 지위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노동기본권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여성노동자 위치</a:t>
            </a:r>
          </a:p>
          <a:p>
            <a:pPr>
              <a:buNone/>
            </a:pP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그간의 정책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&amp;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담론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일생활균형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부모권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육아휴직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보육시설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)...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중심의 논의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복지국가 논의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=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생애주기별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복지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기초연금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...</a:t>
            </a:r>
            <a:endParaRPr lang="ko-KR" alt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cf.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사회투자국가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&amp; 'lost in translation'</a:t>
            </a:r>
            <a:endParaRPr lang="ko-KR" alt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고용율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70%</a:t>
            </a:r>
            <a:endParaRPr lang="ko-KR" alt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임금체계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근로시간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....</a:t>
            </a:r>
            <a:endParaRPr lang="ko-KR" altLang="en-US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III.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다시 ‘평등’이다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!</a:t>
            </a: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가구 수준 불평등의 심화 ⇒ 불평등에 대한 관심 고조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※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여성고용이 가구불평등에 미치는 영향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근로시간과 소득불평등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&amp;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사회계층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저임금 노동과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기형적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고용형태</a:t>
            </a: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목차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(2)</a:t>
            </a: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IV.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목표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: 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좋은 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만들기</a:t>
            </a: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노동이란 무엇인가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무엇이어야 하는가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공정한 분배와 인정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노동하지 않을 권리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V.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여성노동운동의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역할과 연대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(Solidarity)</a:t>
            </a: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국가란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어떻게 바꿀 수 있을까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VI.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전환의 시작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돌아보기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소망 리스트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방아쇠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IV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목표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: 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좋은 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만들기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노동이란 무엇인가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 ~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무엇이어야 하는가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lnSpc>
                <a:spcPct val="200000"/>
              </a:lnSpc>
              <a:buNone/>
            </a:pP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    ‘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노동이란 무엇인가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?’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선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善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)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인가 악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惡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)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인가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?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박제성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(2014a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)….. </a:t>
            </a:r>
          </a:p>
          <a:p>
            <a:pPr>
              <a:lnSpc>
                <a:spcPct val="200000"/>
              </a:lnSpc>
              <a:buNone/>
            </a:pP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노동이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선이라면 노동시간 단축이 왜 선진국의 상징이 되며 </a:t>
            </a:r>
            <a:r>
              <a:rPr lang="ko-KR" altLang="en-US" sz="1600" dirty="0" err="1" smtClean="0">
                <a:latin typeface="HY강B" pitchFamily="18" charset="-127"/>
                <a:ea typeface="HY강B" pitchFamily="18" charset="-127"/>
              </a:rPr>
              <a:t>탈상품화는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왜 우리의 화두가 되는가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?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노동이 악이라면 완전고용의 시대가 끝난 것은 왜 아쉬운 것이며 일할 권리를 주장하는 것은 또 무엇인가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?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생산성 향상을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추구해야 할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가치로 설정한 사회에서 노동은 ‘노동하지 않는 시간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여가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)’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를 얻기 위한 방편이 되었다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그러나 노동을 벗어난 삶에서 품위를 찾으려는 시도는 본래적 의도와는 달리 인간 삶의 총체성을 훼손하는 결과를 초래한다고 박제성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(2014a)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은 지적한다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다른 이의 노동을 착취하는 삶을 승자의 삶이라고 칭하고자 하는 것이 아니라면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노동을 덜 하는 것을 넘어서는 ‘좋은 노동’을 위한 기획이 필요한 것이다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en-US" altLang="ko-KR" sz="16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장지연 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2014 ‘</a:t>
            </a:r>
            <a:r>
              <a:rPr lang="ko-KR" altLang="en-US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사회적 타살과 노동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’)</a:t>
            </a: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9766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IV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목표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: 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좋은 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만들기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노동이란 무엇인가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? ~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무엇이어야 하는가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 smtClean="0">
                <a:latin typeface="HY강B" pitchFamily="18" charset="-127"/>
                <a:ea typeface="HY강B" pitchFamily="18" charset="-127"/>
              </a:rPr>
              <a:t>     </a:t>
            </a:r>
            <a:r>
              <a:rPr lang="ko-KR" altLang="en-US" sz="1600" dirty="0" smtClean="0"/>
              <a:t>노동이 가능한 한 ‘좋은 것’이길 바라지만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그러면서 동시에 피할 수 있는 것이어야 한다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퇴로를 막아놓고 아무 일자리라도 일단 하라고 밀어 넣는 것은 ‘강제 노동’이 될 것인데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 자체로 시민권의 제약이기도 하지만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나아가서 ‘좋은 노동’을 위한 기획을 불가능하게 만드는 기제로 작동한다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  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장지연 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2014 ‘</a:t>
            </a:r>
            <a:r>
              <a:rPr lang="ko-KR" altLang="en-US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사회적 타살과 노동</a:t>
            </a:r>
            <a:r>
              <a:rPr lang="en-US" altLang="ko-KR" sz="1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’)</a:t>
            </a:r>
          </a:p>
          <a:p>
            <a:pPr>
              <a:lnSpc>
                <a:spcPct val="150000"/>
              </a:lnSpc>
              <a:buNone/>
            </a:pPr>
            <a:endParaRPr lang="en-US" altLang="ko-KR" sz="1700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노동자의 권리 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자유권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+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사회권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)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  1.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노동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3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권</a:t>
            </a:r>
            <a:endParaRPr lang="en-US" altLang="ko-KR" sz="1700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 2.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차별 받지 않을 권리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안전한 노동환경에서 일할 권리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응분의 대가를 받을 권리</a:t>
            </a:r>
            <a:endParaRPr lang="en-US" altLang="ko-KR" sz="1700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 3.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노동할 권리</a:t>
            </a:r>
            <a:endParaRPr lang="en-US" altLang="ko-KR" sz="1700" dirty="0" smtClean="0">
              <a:latin typeface="HY강B" pitchFamily="18" charset="-127"/>
              <a:ea typeface="HY강B" pitchFamily="18" charset="-127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   4. </a:t>
            </a:r>
            <a:r>
              <a:rPr lang="ko-KR" altLang="en-US" sz="1700" dirty="0" smtClean="0">
                <a:latin typeface="HY강B" pitchFamily="18" charset="-127"/>
                <a:ea typeface="HY강B" pitchFamily="18" charset="-127"/>
              </a:rPr>
              <a:t>노동하지 않을 권리 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=&gt; ‘</a:t>
            </a:r>
            <a:r>
              <a:rPr lang="ko-KR" altLang="en-US" sz="1700" dirty="0" err="1" smtClean="0">
                <a:latin typeface="HY강B" pitchFamily="18" charset="-127"/>
                <a:ea typeface="HY강B" pitchFamily="18" charset="-127"/>
              </a:rPr>
              <a:t>탈상품화</a:t>
            </a:r>
            <a:r>
              <a:rPr lang="en-US" altLang="ko-KR" sz="1700" dirty="0" smtClean="0">
                <a:latin typeface="HY강B" pitchFamily="18" charset="-127"/>
                <a:ea typeface="HY강B" pitchFamily="18" charset="-127"/>
              </a:rPr>
              <a:t>’</a:t>
            </a:r>
          </a:p>
          <a:p>
            <a:pPr>
              <a:lnSpc>
                <a:spcPct val="150000"/>
              </a:lnSpc>
              <a:buNone/>
            </a:pPr>
            <a:endParaRPr lang="en-US" altLang="ko-KR" sz="17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IV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목표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: 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좋은 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만들기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노동학대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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“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좋은 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1.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착취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배제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모욕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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정의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(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공정한 분배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+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인정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) </a:t>
            </a:r>
            <a:r>
              <a:rPr lang="en-US" altLang="ko-KR" sz="18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  <a:sym typeface="Wingdings" pitchFamily="2" charset="2"/>
              </a:rPr>
              <a:t>* </a:t>
            </a:r>
            <a:r>
              <a:rPr lang="ko-KR" altLang="en-US" sz="1800" dirty="0" err="1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  <a:sym typeface="Wingdings" pitchFamily="2" charset="2"/>
              </a:rPr>
              <a:t>낸시</a:t>
            </a:r>
            <a:r>
              <a:rPr lang="ko-KR" altLang="en-US" sz="18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  <a:sym typeface="Wingdings" pitchFamily="2" charset="2"/>
              </a:rPr>
              <a:t> </a:t>
            </a:r>
            <a:r>
              <a:rPr lang="ko-KR" altLang="en-US" sz="1800" dirty="0" err="1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  <a:sym typeface="Wingdings" pitchFamily="2" charset="2"/>
              </a:rPr>
              <a:t>프레이저</a:t>
            </a:r>
            <a:endParaRPr lang="en-US" altLang="ko-KR" sz="1800" dirty="0" smtClean="0">
              <a:solidFill>
                <a:srgbClr val="FF0000"/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과도한 노동강도와 업무스트레스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감정노동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?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모욕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!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간접고용과 </a:t>
            </a:r>
            <a:r>
              <a:rPr lang="ko-KR" altLang="en-US" sz="2000" dirty="0" err="1" smtClean="0">
                <a:latin typeface="HY강B" pitchFamily="18" charset="-127"/>
                <a:ea typeface="HY강B" pitchFamily="18" charset="-127"/>
              </a:rPr>
              <a:t>비정규직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 차별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err="1" smtClean="0">
                <a:latin typeface="HY강B" pitchFamily="18" charset="-127"/>
                <a:ea typeface="HY강B" pitchFamily="18" charset="-127"/>
              </a:rPr>
              <a:t>특고와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 위장된 자영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노동운동 탄압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2.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인간의 상품화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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“</a:t>
            </a:r>
            <a:r>
              <a:rPr lang="ko-KR" altLang="en-US" sz="2000" dirty="0" err="1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탈상품화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  <a:sym typeface="Wingdings" pitchFamily="2" charset="2"/>
              </a:rPr>
              <a:t>”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“(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어떤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)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해고는 살인이다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”</a:t>
            </a: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사회보장으로부터의 배제</a:t>
            </a: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   *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정체성 또는 사회적 지위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: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시민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노동자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err="1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비정규직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),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여성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어머니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…</a:t>
            </a: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여성노동운동의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역할과 연대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(Solidarity)</a:t>
            </a: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국가란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국가란 본질적으로 친자본적이지만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….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우리에겐 선거권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참정권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이 있다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“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정치가 우선한다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”(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셰리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버먼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2006) 20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세기 사민주의 승리의 경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험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어떻게 바꿀 수 있었을까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연대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(Solidarity)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의 힘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 =&gt;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그런데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…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지금은 왜 안 되는 걸까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60932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여성노동운동의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역할과 연대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(Solidarity)</a:t>
            </a:r>
          </a:p>
          <a:p>
            <a:pPr>
              <a:buNone/>
            </a:pPr>
            <a:endParaRPr lang="en-US" altLang="ko-KR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삼중운동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? (</a:t>
            </a:r>
            <a:r>
              <a:rPr lang="ko-KR" altLang="en-US" sz="2000" dirty="0" err="1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낸시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ko-KR" altLang="en-US" sz="2000" dirty="0" err="1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프레이저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2014)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최근 위기는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20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세기 초반의 위기와 닮았다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모든 것을 상품화하고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탈규제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시장주의 세력과 사회보호 세력의 대결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(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이중운동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). 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자연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화폐에서의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‘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자기조정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’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시장은 사회를 파괴하므로 사회를 구출하기 위해서는 정치적 규제가 필요하다는 것이 당시 사회보호 세력의 결론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.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오늘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날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왜 여러 세력이 사회 수호 위한 기획으로 집결하지 않는 것일까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1.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지도력의 실패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2.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노동과 금융화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자본은 생산을 우회하여 금융을 통해 이윤을 추구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노동계급의 내부분화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갈등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대립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3.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국민국가 단위라는 프레임 무너짐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-&gt;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유럽단위의 저항은 왜 없나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?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4.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해방운동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– 20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세기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중후반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등장한 제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3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의 운동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반인종주의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반제국주의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반전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신좌파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여성주의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성소수자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,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다문화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시장세력과 사회세력에 모두 비판적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   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이들의 정의는 분배가 아니라 인정</a:t>
            </a: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=&gt; </a:t>
            </a:r>
            <a:r>
              <a:rPr lang="ko-KR" altLang="en-US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해방 운동을 어떻게 포용할 것인가</a:t>
            </a:r>
            <a:r>
              <a:rPr lang="en-US" altLang="ko-KR" sz="2000" dirty="0" smtClean="0">
                <a:solidFill>
                  <a:srgbClr val="FF0000"/>
                </a:solidFill>
                <a:latin typeface="HY강B" pitchFamily="18" charset="-127"/>
                <a:ea typeface="HY강B" pitchFamily="18" charset="-127"/>
              </a:rPr>
              <a:t>? </a:t>
            </a: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>
                <a:latin typeface="+mn-ea"/>
              </a:rPr>
              <a:t/>
            </a:r>
            <a:br>
              <a:rPr lang="en-US" altLang="ko-KR" sz="1800" dirty="0" smtClean="0">
                <a:latin typeface="+mn-ea"/>
              </a:rPr>
            </a:br>
            <a:endParaRPr lang="ko-KR" altLang="en-US" sz="1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764704"/>
            <a:ext cx="8496944" cy="56886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V.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여성노동운동의 </a:t>
            </a:r>
            <a:r>
              <a:rPr lang="ko-KR" altLang="en-US" sz="2000" dirty="0" smtClean="0">
                <a:latin typeface="HY강B" pitchFamily="18" charset="-127"/>
                <a:ea typeface="HY강B" pitchFamily="18" charset="-127"/>
              </a:rPr>
              <a:t>역할과 연대</a:t>
            </a: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(Solidarity)</a:t>
            </a:r>
          </a:p>
          <a:p>
            <a:pPr>
              <a:buNone/>
            </a:pPr>
            <a:endParaRPr lang="ko-KR" altLang="en-US" sz="2000" dirty="0" smtClean="0"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r>
              <a:rPr lang="en-US" altLang="ko-KR" sz="2000" dirty="0" smtClean="0">
                <a:latin typeface="HY강B" pitchFamily="18" charset="-127"/>
                <a:ea typeface="HY강B" pitchFamily="18" charset="-127"/>
              </a:rPr>
              <a:t> 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-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연대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=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여성노동자 내적 결속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청년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정규직 남성 노동자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전업주부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 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  </a:t>
            </a:r>
            <a:r>
              <a:rPr lang="ko-KR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해방운동세력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+ …</a:t>
            </a:r>
          </a:p>
          <a:p>
            <a:pPr>
              <a:buNone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강B" pitchFamily="18" charset="-127"/>
                <a:ea typeface="HY강B" pitchFamily="18" charset="-127"/>
              </a:rPr>
              <a:t> </a:t>
            </a: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en-US" altLang="ko-KR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Y강B" pitchFamily="18" charset="-127"/>
              <a:ea typeface="HY강B" pitchFamily="18" charset="-127"/>
            </a:endParaRPr>
          </a:p>
          <a:p>
            <a:pPr>
              <a:buNone/>
            </a:pPr>
            <a:endParaRPr lang="ko-KR" altLang="en-US" sz="2000" dirty="0" smtClean="0">
              <a:solidFill>
                <a:srgbClr val="FF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3791</TotalTime>
  <Words>994</Words>
  <Application>Microsoft Office PowerPoint</Application>
  <PresentationFormat>화면 슬라이드 쇼(4:3)</PresentationFormat>
  <Paragraphs>157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Office 테마</vt:lpstr>
      <vt:lpstr> 한국 노동시장과  여성 노동 (II)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Your Company 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복지국가 청년 아카데미</dc:title>
  <dc:creator>Your User Name</dc:creator>
  <cp:lastModifiedBy>장지연</cp:lastModifiedBy>
  <cp:revision>228</cp:revision>
  <dcterms:created xsi:type="dcterms:W3CDTF">2013-01-08T00:56:27Z</dcterms:created>
  <dcterms:modified xsi:type="dcterms:W3CDTF">2014-06-25T13:28:50Z</dcterms:modified>
</cp:coreProperties>
</file>